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84" r:id="rId3"/>
    <p:sldId id="285" r:id="rId4"/>
    <p:sldId id="320" r:id="rId5"/>
    <p:sldId id="288" r:id="rId6"/>
    <p:sldId id="262" r:id="rId7"/>
    <p:sldId id="304" r:id="rId8"/>
    <p:sldId id="306" r:id="rId9"/>
    <p:sldId id="308" r:id="rId10"/>
    <p:sldId id="316" r:id="rId11"/>
    <p:sldId id="292" r:id="rId12"/>
    <p:sldId id="323" r:id="rId13"/>
    <p:sldId id="302" r:id="rId14"/>
    <p:sldId id="295" r:id="rId15"/>
    <p:sldId id="307" r:id="rId16"/>
    <p:sldId id="294" r:id="rId17"/>
    <p:sldId id="297" r:id="rId18"/>
    <p:sldId id="325" r:id="rId19"/>
    <p:sldId id="336" r:id="rId20"/>
    <p:sldId id="337" r:id="rId21"/>
    <p:sldId id="310" r:id="rId22"/>
    <p:sldId id="326" r:id="rId23"/>
    <p:sldId id="331" r:id="rId24"/>
    <p:sldId id="333" r:id="rId25"/>
    <p:sldId id="334" r:id="rId26"/>
    <p:sldId id="321" r:id="rId27"/>
    <p:sldId id="311" r:id="rId28"/>
    <p:sldId id="340" r:id="rId29"/>
    <p:sldId id="268" r:id="rId30"/>
    <p:sldId id="341" r:id="rId31"/>
    <p:sldId id="312" r:id="rId32"/>
    <p:sldId id="329" r:id="rId33"/>
    <p:sldId id="322" r:id="rId34"/>
    <p:sldId id="328" r:id="rId35"/>
    <p:sldId id="338" r:id="rId36"/>
    <p:sldId id="342" r:id="rId37"/>
    <p:sldId id="348" r:id="rId38"/>
    <p:sldId id="344" r:id="rId39"/>
    <p:sldId id="345" r:id="rId40"/>
    <p:sldId id="346" r:id="rId41"/>
    <p:sldId id="347" r:id="rId42"/>
    <p:sldId id="349" r:id="rId43"/>
    <p:sldId id="350" r:id="rId44"/>
    <p:sldId id="343" r:id="rId4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47"/>
      <p:bold r:id="rId48"/>
    </p:embeddedFont>
    <p:embeddedFont>
      <p:font typeface="Patrick Hand SC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Snigle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7B7AADB-45BB-4AAA-AEC9-5D2366E6D931}">
  <a:tblStyle styleId="{37B7AADB-45BB-4AAA-AEC9-5D2366E6D9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719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9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8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22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91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23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9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5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7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856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399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8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2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214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495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6888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046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88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688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46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8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32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42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23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5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74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027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3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 b="0"/>
            </a:lvl1pPr>
            <a:lvl2pPr lvl="1">
              <a:spcBef>
                <a:spcPts val="0"/>
              </a:spcBef>
              <a:buSzPct val="100000"/>
              <a:defRPr sz="6000" b="0"/>
            </a:lvl2pPr>
            <a:lvl3pPr lvl="2">
              <a:spcBef>
                <a:spcPts val="0"/>
              </a:spcBef>
              <a:buSzPct val="100000"/>
              <a:defRPr sz="6000" b="0"/>
            </a:lvl3pPr>
            <a:lvl4pPr lvl="3">
              <a:spcBef>
                <a:spcPts val="0"/>
              </a:spcBef>
              <a:buSzPct val="100000"/>
              <a:defRPr sz="6000" b="0"/>
            </a:lvl4pPr>
            <a:lvl5pPr lvl="4">
              <a:spcBef>
                <a:spcPts val="0"/>
              </a:spcBef>
              <a:buSzPct val="100000"/>
              <a:defRPr sz="6000" b="0"/>
            </a:lvl5pPr>
            <a:lvl6pPr lvl="5">
              <a:spcBef>
                <a:spcPts val="0"/>
              </a:spcBef>
              <a:buSzPct val="100000"/>
              <a:defRPr sz="6000" b="0"/>
            </a:lvl6pPr>
            <a:lvl7pPr lvl="6">
              <a:spcBef>
                <a:spcPts val="0"/>
              </a:spcBef>
              <a:buSzPct val="100000"/>
              <a:defRPr sz="6000" b="0"/>
            </a:lvl7pPr>
            <a:lvl8pPr lvl="7">
              <a:spcBef>
                <a:spcPts val="0"/>
              </a:spcBef>
              <a:buSzPct val="100000"/>
              <a:defRPr sz="6000" b="0"/>
            </a:lvl8pPr>
            <a:lvl9pPr lvl="8">
              <a:spcBef>
                <a:spcPts val="0"/>
              </a:spcBef>
              <a:buSzPct val="100000"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web-development-course/learn/v4/overview" TargetMode="External"/><Relationship Id="rId2" Type="http://schemas.openxmlformats.org/officeDocument/2006/relationships/hyperlink" Target="http://www.w3schools.com/ph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ading.io/" TargetMode="External"/><Relationship Id="rId5" Type="http://schemas.openxmlformats.org/officeDocument/2006/relationships/hyperlink" Target="http://twitterbootstrap3navbars.w3masters.nl/" TargetMode="External"/><Relationship Id="rId4" Type="http://schemas.openxmlformats.org/officeDocument/2006/relationships/hyperlink" Target="https://stackoverflow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"/>
          <a:stretch/>
        </p:blipFill>
        <p:spPr>
          <a:xfrm>
            <a:off x="1924618" y="1268154"/>
            <a:ext cx="5246754" cy="3016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16389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4800" dirty="0"/>
              <a:t>Problem Analysis</a:t>
            </a:r>
            <a:endParaRPr lang="en" sz="4800" dirty="0"/>
          </a:p>
        </p:txBody>
      </p:sp>
      <p:sp>
        <p:nvSpPr>
          <p:cNvPr id="3" name="Shape 292"/>
          <p:cNvSpPr/>
          <p:nvPr/>
        </p:nvSpPr>
        <p:spPr>
          <a:xfrm>
            <a:off x="3300195" y="1310356"/>
            <a:ext cx="2513989" cy="185353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280015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500" y="529475"/>
            <a:ext cx="7020900" cy="750300"/>
          </a:xfrm>
        </p:spPr>
        <p:txBody>
          <a:bodyPr/>
          <a:lstStyle/>
          <a:p>
            <a:pPr lvl="1"/>
            <a:r>
              <a:rPr lang="en-IN" sz="3200" dirty="0"/>
              <a:t>Product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199" y="1292725"/>
            <a:ext cx="7135201" cy="2539750"/>
          </a:xfrm>
        </p:spPr>
        <p:txBody>
          <a:bodyPr/>
          <a:lstStyle/>
          <a:p>
            <a:pPr algn="ctr">
              <a:buNone/>
            </a:pPr>
            <a:r>
              <a:rPr lang="en-US" sz="2000" dirty="0"/>
              <a:t>The seventh sense is basically an online art gallery from where the art lovers(users) and view and buy (only registered users)</a:t>
            </a:r>
          </a:p>
          <a:p>
            <a:pPr algn="ctr">
              <a:buNone/>
            </a:pPr>
            <a:r>
              <a:rPr lang="en-US" sz="2000" dirty="0"/>
              <a:t>every kind of hand made and hand painted artefact or artwork from eight different categories.</a:t>
            </a:r>
          </a:p>
          <a:p>
            <a:pPr algn="ctr">
              <a:buNone/>
            </a:pPr>
            <a:endParaRPr lang="en-US" sz="2000" dirty="0"/>
          </a:p>
          <a:p>
            <a:pPr algn="ctr">
              <a:buNone/>
            </a:pPr>
            <a:r>
              <a:rPr lang="en-US" sz="2000" dirty="0"/>
              <a:t>We make artefact on order too as per customers taste &amp; demand.</a:t>
            </a:r>
          </a:p>
          <a:p>
            <a:pPr algn="ctr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85961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500" y="529475"/>
            <a:ext cx="7020900" cy="750300"/>
          </a:xfrm>
        </p:spPr>
        <p:txBody>
          <a:bodyPr/>
          <a:lstStyle/>
          <a:p>
            <a:pPr lvl="1"/>
            <a:r>
              <a:rPr lang="en-IN" sz="3200" dirty="0"/>
              <a:t>Feasibility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199" y="1292725"/>
            <a:ext cx="7135201" cy="729634"/>
          </a:xfrm>
        </p:spPr>
        <p:txBody>
          <a:bodyPr/>
          <a:lstStyle/>
          <a:p>
            <a:pPr algn="ctr">
              <a:buNone/>
            </a:pPr>
            <a:r>
              <a:rPr lang="en-US" sz="2000" dirty="0"/>
              <a:t>It is a simple e-commerce website so it is feasible to make this but I needed following things to do so.</a:t>
            </a:r>
          </a:p>
          <a:p>
            <a:pPr>
              <a:buNone/>
            </a:pPr>
            <a:endParaRPr lang="en-IN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6C484-40CE-477B-BE9A-57702138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2" y="2394865"/>
            <a:ext cx="1197482" cy="85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BD7F6-680F-409C-9372-F49FFBB0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393" y="2503503"/>
            <a:ext cx="670226" cy="670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1A222-D519-4C06-8869-64C504F63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16" y="2422576"/>
            <a:ext cx="832081" cy="83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A8A0C-2064-447A-AB07-5AAD58B6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772" y="2489647"/>
            <a:ext cx="658545" cy="658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0263D-73DC-4203-B09D-ABF126AFA3EE}"/>
              </a:ext>
            </a:extLst>
          </p:cNvPr>
          <p:cNvSpPr txBox="1"/>
          <p:nvPr/>
        </p:nvSpPr>
        <p:spPr>
          <a:xfrm>
            <a:off x="1128757" y="3377874"/>
            <a:ext cx="7447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Sniglet" panose="020B0604020202020204" charset="0"/>
              </a:rPr>
              <a:t>         Computer         Internet Connection               IDE to code                          FTP client                    Server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7D1AE8-C1D5-4790-9F1A-6DBDAE0E2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499" y="2503014"/>
            <a:ext cx="751643" cy="7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66227" y="3268668"/>
            <a:ext cx="7781925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3600" dirty="0"/>
              <a:t>Software Requirement Analysis</a:t>
            </a:r>
            <a:endParaRPr lang="en" sz="3600" dirty="0"/>
          </a:p>
        </p:txBody>
      </p:sp>
      <p:sp>
        <p:nvSpPr>
          <p:cNvPr id="8" name="Shape 286"/>
          <p:cNvSpPr/>
          <p:nvPr/>
        </p:nvSpPr>
        <p:spPr>
          <a:xfrm>
            <a:off x="1512451" y="1254421"/>
            <a:ext cx="1649849" cy="1305664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Shape 287"/>
          <p:cNvSpPr/>
          <p:nvPr/>
        </p:nvSpPr>
        <p:spPr>
          <a:xfrm>
            <a:off x="3766758" y="1486898"/>
            <a:ext cx="1580861" cy="1073187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0" name="Shape 288"/>
          <p:cNvSpPr/>
          <p:nvPr/>
        </p:nvSpPr>
        <p:spPr>
          <a:xfrm>
            <a:off x="5952077" y="1512451"/>
            <a:ext cx="1340809" cy="1047634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397497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49500" y="642846"/>
            <a:ext cx="7020900" cy="750300"/>
          </a:xfrm>
        </p:spPr>
        <p:txBody>
          <a:bodyPr/>
          <a:lstStyle/>
          <a:p>
            <a:r>
              <a:rPr lang="en-IN" dirty="0"/>
              <a:t>I Required The Following Things?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A6ED6-BFF3-4F84-8D0E-298C1FB5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41" y="1276895"/>
            <a:ext cx="1105826" cy="110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6059A-BEFC-41A3-9753-1D020486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36" y="1282454"/>
            <a:ext cx="784517" cy="110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1E39B-30E5-40EC-9AF5-544F4641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22" y="1451456"/>
            <a:ext cx="925616" cy="925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978AE6-F94D-43C3-A605-AD15EA10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3" y="1452779"/>
            <a:ext cx="936509" cy="936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F98671-A824-4E49-9C9D-8F7416611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288" y="2799377"/>
            <a:ext cx="1896531" cy="948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6C055E-2459-4D84-8E1B-6EE5B102C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177" y="1457439"/>
            <a:ext cx="927188" cy="92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4A7E6-14BF-4547-8F1E-06F54987F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9641" y="2766238"/>
            <a:ext cx="1789710" cy="925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DF748-D31B-46EB-AD74-B62929F528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5505" y="2811134"/>
            <a:ext cx="1818198" cy="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01149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6000" dirty="0"/>
              <a:t>Design</a:t>
            </a:r>
            <a:endParaRPr lang="en" sz="6000" dirty="0"/>
          </a:p>
        </p:txBody>
      </p:sp>
      <p:sp>
        <p:nvSpPr>
          <p:cNvPr id="8" name="Shape 236"/>
          <p:cNvSpPr/>
          <p:nvPr/>
        </p:nvSpPr>
        <p:spPr>
          <a:xfrm>
            <a:off x="3002114" y="1250210"/>
            <a:ext cx="1198411" cy="1537612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Shape 258"/>
          <p:cNvSpPr/>
          <p:nvPr/>
        </p:nvSpPr>
        <p:spPr>
          <a:xfrm>
            <a:off x="4557190" y="1250211"/>
            <a:ext cx="1522496" cy="1537611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150666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1906" y="812710"/>
            <a:ext cx="592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C928A06-A900-4890-88A9-66A989D73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894" y="24295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Shape 125">
            <a:extLst>
              <a:ext uri="{FF2B5EF4-FFF2-40B4-BE49-F238E27FC236}">
                <a16:creationId xmlns:a16="http://schemas.microsoft.com/office/drawing/2014/main" id="{617B8D28-E092-4BA6-8192-4C3600971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942407"/>
              </p:ext>
            </p:extLst>
          </p:nvPr>
        </p:nvGraphicFramePr>
        <p:xfrm>
          <a:off x="1341925" y="1211855"/>
          <a:ext cx="6593959" cy="1280140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9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12">
                  <a:extLst>
                    <a:ext uri="{9D8B030D-6E8A-4147-A177-3AD203B41FA5}">
                      <a16:colId xmlns:a16="http://schemas.microsoft.com/office/drawing/2014/main" val="132704452"/>
                    </a:ext>
                  </a:extLst>
                </a:gridCol>
                <a:gridCol w="822376">
                  <a:extLst>
                    <a:ext uri="{9D8B030D-6E8A-4147-A177-3AD203B41FA5}">
                      <a16:colId xmlns:a16="http://schemas.microsoft.com/office/drawing/2014/main" val="1463355162"/>
                    </a:ext>
                  </a:extLst>
                </a:gridCol>
                <a:gridCol w="1031640">
                  <a:extLst>
                    <a:ext uri="{9D8B030D-6E8A-4147-A177-3AD203B41FA5}">
                      <a16:colId xmlns:a16="http://schemas.microsoft.com/office/drawing/2014/main" val="2521516933"/>
                    </a:ext>
                  </a:extLst>
                </a:gridCol>
                <a:gridCol w="85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User-id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Username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email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password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activation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address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bank-details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28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Primary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Auto increment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Unique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Username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Unique 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Email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128-</a:t>
                      </a: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bit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Encryption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 check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Id email is owned by user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 home 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Delivery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 artists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 pay for their products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Shape 125">
            <a:extLst>
              <a:ext uri="{FF2B5EF4-FFF2-40B4-BE49-F238E27FC236}">
                <a16:creationId xmlns:a16="http://schemas.microsoft.com/office/drawing/2014/main" id="{0A4E6F66-7C48-45E6-A05C-3D3F5FC9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343060"/>
              </p:ext>
            </p:extLst>
          </p:nvPr>
        </p:nvGraphicFramePr>
        <p:xfrm>
          <a:off x="1341924" y="2928407"/>
          <a:ext cx="6593960" cy="1112500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82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1">
                  <a:extLst>
                    <a:ext uri="{9D8B030D-6E8A-4147-A177-3AD203B41FA5}">
                      <a16:colId xmlns:a16="http://schemas.microsoft.com/office/drawing/2014/main" val="132704452"/>
                    </a:ext>
                  </a:extLst>
                </a:gridCol>
                <a:gridCol w="719579">
                  <a:extLst>
                    <a:ext uri="{9D8B030D-6E8A-4147-A177-3AD203B41FA5}">
                      <a16:colId xmlns:a16="http://schemas.microsoft.com/office/drawing/2014/main" val="1463355162"/>
                    </a:ext>
                  </a:extLst>
                </a:gridCol>
                <a:gridCol w="902685">
                  <a:extLst>
                    <a:ext uri="{9D8B030D-6E8A-4147-A177-3AD203B41FA5}">
                      <a16:colId xmlns:a16="http://schemas.microsoft.com/office/drawing/2014/main" val="2521516933"/>
                    </a:ext>
                  </a:extLst>
                </a:gridCol>
                <a:gridCol w="745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245">
                  <a:extLst>
                    <a:ext uri="{9D8B030D-6E8A-4147-A177-3AD203B41FA5}">
                      <a16:colId xmlns:a16="http://schemas.microsoft.com/office/drawing/2014/main" val="1663864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Pname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Pprice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Partist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Pinfo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Ptype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sold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location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00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Primary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Auto increment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Product name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Product 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Price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Foreign 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(user-id of 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Logged in user)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Description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Category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Of product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Product sold or not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Location of image of product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BCC5E85-32C0-45F4-A109-DE702AD067E6}"/>
              </a:ext>
            </a:extLst>
          </p:cNvPr>
          <p:cNvSpPr txBox="1"/>
          <p:nvPr/>
        </p:nvSpPr>
        <p:spPr>
          <a:xfrm>
            <a:off x="3918062" y="2473108"/>
            <a:ext cx="1441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Users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32D10-1264-42E2-B5EC-0871AC0AB3FD}"/>
              </a:ext>
            </a:extLst>
          </p:cNvPr>
          <p:cNvSpPr txBox="1"/>
          <p:nvPr/>
        </p:nvSpPr>
        <p:spPr>
          <a:xfrm>
            <a:off x="3807934" y="4082518"/>
            <a:ext cx="1661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Products table</a:t>
            </a:r>
          </a:p>
        </p:txBody>
      </p:sp>
    </p:spTree>
    <p:extLst>
      <p:ext uri="{BB962C8B-B14F-4D97-AF65-F5344CB8AC3E}">
        <p14:creationId xmlns:p14="http://schemas.microsoft.com/office/powerpoint/2010/main" val="397934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7035" y="768700"/>
            <a:ext cx="592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graphicFrame>
        <p:nvGraphicFramePr>
          <p:cNvPr id="8" name="Shape 125">
            <a:extLst>
              <a:ext uri="{FF2B5EF4-FFF2-40B4-BE49-F238E27FC236}">
                <a16:creationId xmlns:a16="http://schemas.microsoft.com/office/drawing/2014/main" id="{27977521-D854-4B47-A404-4AFC26008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897582"/>
              </p:ext>
            </p:extLst>
          </p:nvPr>
        </p:nvGraphicFramePr>
        <p:xfrm>
          <a:off x="1246037" y="1176265"/>
          <a:ext cx="6489654" cy="990910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129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747">
                  <a:extLst>
                    <a:ext uri="{9D8B030D-6E8A-4147-A177-3AD203B41FA5}">
                      <a16:colId xmlns:a16="http://schemas.microsoft.com/office/drawing/2014/main" val="132704452"/>
                    </a:ext>
                  </a:extLst>
                </a:gridCol>
                <a:gridCol w="1399593">
                  <a:extLst>
                    <a:ext uri="{9D8B030D-6E8A-4147-A177-3AD203B41FA5}">
                      <a16:colId xmlns:a16="http://schemas.microsoft.com/office/drawing/2014/main" val="1463355162"/>
                    </a:ext>
                  </a:extLst>
                </a:gridCol>
                <a:gridCol w="1154972">
                  <a:extLst>
                    <a:ext uri="{9D8B030D-6E8A-4147-A177-3AD203B41FA5}">
                      <a16:colId xmlns:a16="http://schemas.microsoft.com/office/drawing/2014/main" val="2521516933"/>
                    </a:ext>
                  </a:extLst>
                </a:gridCol>
                <a:gridCol w="117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Authenticator1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f2authenticator2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User-id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Expires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28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Primary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Auto increment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 of authenticator1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 of f2 of authenticator2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Foreign 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(user-id)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 check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Id email is owned by user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Shape 125">
            <a:extLst>
              <a:ext uri="{FF2B5EF4-FFF2-40B4-BE49-F238E27FC236}">
                <a16:creationId xmlns:a16="http://schemas.microsoft.com/office/drawing/2014/main" id="{B9D22B08-F38D-4EA5-A479-98E62969C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207874"/>
              </p:ext>
            </p:extLst>
          </p:nvPr>
        </p:nvGraphicFramePr>
        <p:xfrm>
          <a:off x="1266059" y="2699485"/>
          <a:ext cx="6469632" cy="990910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1336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636">
                  <a:extLst>
                    <a:ext uri="{9D8B030D-6E8A-4147-A177-3AD203B41FA5}">
                      <a16:colId xmlns:a16="http://schemas.microsoft.com/office/drawing/2014/main" val="132704452"/>
                    </a:ext>
                  </a:extLst>
                </a:gridCol>
                <a:gridCol w="1261471">
                  <a:extLst>
                    <a:ext uri="{9D8B030D-6E8A-4147-A177-3AD203B41FA5}">
                      <a16:colId xmlns:a16="http://schemas.microsoft.com/office/drawing/2014/main" val="1463355162"/>
                    </a:ext>
                  </a:extLst>
                </a:gridCol>
                <a:gridCol w="1107959">
                  <a:extLst>
                    <a:ext uri="{9D8B030D-6E8A-4147-A177-3AD203B41FA5}">
                      <a16:colId xmlns:a16="http://schemas.microsoft.com/office/drawing/2014/main" val="2521516933"/>
                    </a:ext>
                  </a:extLst>
                </a:gridCol>
                <a:gridCol w="136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User-id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 err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rkey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Time</a:t>
                      </a:r>
                      <a:endParaRPr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100" b="1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Status</a:t>
                      </a:r>
                      <a:endParaRPr lang="en" sz="1100" b="1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28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Primary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Auto increment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Foreign key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(user-id)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Unique(random)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Activation key</a:t>
                      </a: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Current time</a:t>
                      </a:r>
                      <a:endParaRPr lang="en" sz="11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IN" sz="11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 check if key is already used or not</a:t>
                      </a:r>
                      <a:endParaRPr lang="en" sz="11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E82860-1298-4CA1-8797-99F7FC537984}"/>
              </a:ext>
            </a:extLst>
          </p:cNvPr>
          <p:cNvSpPr txBox="1"/>
          <p:nvPr/>
        </p:nvSpPr>
        <p:spPr>
          <a:xfrm>
            <a:off x="3533079" y="2174630"/>
            <a:ext cx="193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Remember me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87023-E8D2-4800-A972-FAD277C784DB}"/>
              </a:ext>
            </a:extLst>
          </p:cNvPr>
          <p:cNvSpPr txBox="1"/>
          <p:nvPr/>
        </p:nvSpPr>
        <p:spPr>
          <a:xfrm>
            <a:off x="3508476" y="3779015"/>
            <a:ext cx="2109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Forgot password Table</a:t>
            </a:r>
          </a:p>
        </p:txBody>
      </p:sp>
    </p:spTree>
    <p:extLst>
      <p:ext uri="{BB962C8B-B14F-4D97-AF65-F5344CB8AC3E}">
        <p14:creationId xmlns:p14="http://schemas.microsoft.com/office/powerpoint/2010/main" val="123775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2655" y="579077"/>
            <a:ext cx="592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Login Flowchart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103C-7C1D-443A-970E-2AB54C97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193" y="979187"/>
            <a:ext cx="3882580" cy="30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8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25908" y="592427"/>
            <a:ext cx="592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Buy Process Flowcharts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10901-E14E-41A3-A6BF-15ECD469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62" y="992537"/>
            <a:ext cx="2701774" cy="33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500" y="528780"/>
            <a:ext cx="7020899" cy="750300"/>
          </a:xfrm>
        </p:spPr>
        <p:txBody>
          <a:bodyPr/>
          <a:lstStyle/>
          <a:p>
            <a:r>
              <a:rPr lang="en-US" dirty="0"/>
              <a:t>Problem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500" y="1176156"/>
            <a:ext cx="7020900" cy="1285103"/>
          </a:xfrm>
        </p:spPr>
        <p:txBody>
          <a:bodyPr/>
          <a:lstStyle/>
          <a:p>
            <a:r>
              <a:rPr lang="en-US" sz="2000" dirty="0"/>
              <a:t>Lack of a platform for artwork of unknown talented Artists.</a:t>
            </a:r>
          </a:p>
          <a:p>
            <a:r>
              <a:rPr lang="en-US" sz="2000" dirty="0"/>
              <a:t>Lack of an one stop online portal where every kind of hand made &amp; hand painted artefacts in affordable prices are available.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84" y="2548298"/>
            <a:ext cx="2228119" cy="1671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548298"/>
            <a:ext cx="2506634" cy="1671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69" y="2548298"/>
            <a:ext cx="1316615" cy="1671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5817" y="2848719"/>
            <a:ext cx="131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Umm…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sp>
        <p:nvSpPr>
          <p:cNvPr id="13" name="Shape 269"/>
          <p:cNvSpPr/>
          <p:nvPr/>
        </p:nvSpPr>
        <p:spPr>
          <a:xfrm>
            <a:off x="2470783" y="681325"/>
            <a:ext cx="390523" cy="367009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25908" y="599101"/>
            <a:ext cx="5927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Add Product Flowcharts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2EA42-C185-4F09-BA6D-9E94BB9C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71" y="1045932"/>
            <a:ext cx="1935592" cy="32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9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01149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6000" dirty="0"/>
              <a:t>Implementation</a:t>
            </a:r>
            <a:endParaRPr lang="en" sz="6000" dirty="0"/>
          </a:p>
        </p:txBody>
      </p:sp>
      <p:sp>
        <p:nvSpPr>
          <p:cNvPr id="5" name="Shape 259"/>
          <p:cNvSpPr/>
          <p:nvPr/>
        </p:nvSpPr>
        <p:spPr>
          <a:xfrm>
            <a:off x="3752722" y="1189373"/>
            <a:ext cx="1608935" cy="1604544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425472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968" y="814145"/>
            <a:ext cx="7020900" cy="2816758"/>
          </a:xfrm>
        </p:spPr>
        <p:txBody>
          <a:bodyPr/>
          <a:lstStyle/>
          <a:p>
            <a:pPr>
              <a:buNone/>
            </a:pPr>
            <a:r>
              <a:rPr lang="en-IN" dirty="0"/>
              <a:t>Implementation of the project :</a:t>
            </a:r>
          </a:p>
          <a:p>
            <a:pPr>
              <a:buNone/>
            </a:pPr>
            <a:r>
              <a:rPr lang="en-IN" dirty="0"/>
              <a:t>	I implemented this website using HTML, CSS, JavaScript, jQuery, Bootstrap, MySQL, </a:t>
            </a:r>
            <a:r>
              <a:rPr lang="en-IN" dirty="0" err="1"/>
              <a:t>php</a:t>
            </a:r>
            <a:r>
              <a:rPr lang="en-IN" dirty="0"/>
              <a:t> and Ajax.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r>
              <a:rPr lang="en-IN" dirty="0"/>
              <a:t> Front End Development.</a:t>
            </a:r>
          </a:p>
          <a:p>
            <a:r>
              <a:rPr lang="en-IN" dirty="0"/>
              <a:t> Back End Development.</a:t>
            </a:r>
          </a:p>
          <a:p>
            <a:pPr>
              <a:buNone/>
            </a:pPr>
            <a:r>
              <a:rPr lang="en-IN" dirty="0"/>
              <a:t>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198649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4294967295"/>
          </p:nvPr>
        </p:nvSpPr>
        <p:spPr>
          <a:xfrm>
            <a:off x="2077629" y="4005318"/>
            <a:ext cx="1279169" cy="36288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Android </a:t>
            </a:r>
            <a:r>
              <a:rPr lang="en-I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View</a:t>
            </a:r>
            <a:endParaRPr lang="en" sz="1800" b="1" dirty="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890573" y="710036"/>
            <a:ext cx="1653285" cy="331746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964965" y="985095"/>
            <a:ext cx="1504499" cy="26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D2B30647-7A28-46DF-B31D-A4800975B79D}"/>
              </a:ext>
            </a:extLst>
          </p:cNvPr>
          <p:cNvSpPr/>
          <p:nvPr/>
        </p:nvSpPr>
        <p:spPr>
          <a:xfrm>
            <a:off x="5673624" y="710036"/>
            <a:ext cx="1553245" cy="326869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96">
            <a:extLst>
              <a:ext uri="{FF2B5EF4-FFF2-40B4-BE49-F238E27FC236}">
                <a16:creationId xmlns:a16="http://schemas.microsoft.com/office/drawing/2014/main" id="{7CCB4CAD-4F20-4393-8494-751388AC6382}"/>
              </a:ext>
            </a:extLst>
          </p:cNvPr>
          <p:cNvSpPr/>
          <p:nvPr/>
        </p:nvSpPr>
        <p:spPr>
          <a:xfrm>
            <a:off x="5789796" y="1178731"/>
            <a:ext cx="1320900" cy="23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Shape 195">
            <a:extLst>
              <a:ext uri="{FF2B5EF4-FFF2-40B4-BE49-F238E27FC236}">
                <a16:creationId xmlns:a16="http://schemas.microsoft.com/office/drawing/2014/main" id="{A91341AA-8EA3-4D43-8C81-C9F3378DC290}"/>
              </a:ext>
            </a:extLst>
          </p:cNvPr>
          <p:cNvSpPr txBox="1">
            <a:spLocks/>
          </p:cNvSpPr>
          <p:nvPr/>
        </p:nvSpPr>
        <p:spPr>
          <a:xfrm>
            <a:off x="5971049" y="4044474"/>
            <a:ext cx="1255820" cy="3102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5B7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Sniglet"/>
              <a:buChar char="+"/>
              <a:defRPr sz="2400" b="0" i="0" u="none" strike="noStrike" cap="non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spcBef>
                <a:spcPts val="0"/>
              </a:spcBef>
              <a:buFont typeface="Sniglet"/>
              <a:buNone/>
            </a:pPr>
            <a:r>
              <a:rPr lang="e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iPhone </a:t>
            </a:r>
            <a:r>
              <a:rPr lang="en-I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View</a:t>
            </a:r>
            <a:endParaRPr lang="e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450F5-5FDD-4988-AB55-5BC85842E46A}"/>
              </a:ext>
            </a:extLst>
          </p:cNvPr>
          <p:cNvSpPr txBox="1"/>
          <p:nvPr/>
        </p:nvSpPr>
        <p:spPr>
          <a:xfrm>
            <a:off x="3744368" y="1381612"/>
            <a:ext cx="1742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The Seventh Sense</a:t>
            </a:r>
          </a:p>
          <a:p>
            <a:r>
              <a:rPr lang="en-IN" dirty="0">
                <a:latin typeface="Sniglet" panose="020B0604020202020204" charset="0"/>
              </a:rPr>
              <a:t>on small screen devices.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C5A2A-8CBB-4916-85CB-6300D562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6" t="16610" r="45986" b="23687"/>
          <a:stretch/>
        </p:blipFill>
        <p:spPr>
          <a:xfrm>
            <a:off x="1964965" y="985096"/>
            <a:ext cx="1511060" cy="2673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77885-75D6-4527-85A6-485D2DF42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6" t="16610" r="45986" b="23687"/>
          <a:stretch/>
        </p:blipFill>
        <p:spPr>
          <a:xfrm>
            <a:off x="5789796" y="1169858"/>
            <a:ext cx="1322467" cy="23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939650" y="782074"/>
            <a:ext cx="2423232" cy="3427063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Tablet </a:t>
            </a:r>
            <a:r>
              <a:rPr lang="en-I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View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/>
              <a:t>The Seventh Sense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/>
              <a:t>on medium screen devices.</a:t>
            </a:r>
          </a:p>
        </p:txBody>
      </p:sp>
      <p:sp>
        <p:nvSpPr>
          <p:cNvPr id="203" name="Shape 203"/>
          <p:cNvSpPr/>
          <p:nvPr/>
        </p:nvSpPr>
        <p:spPr>
          <a:xfrm>
            <a:off x="5113075" y="1115050"/>
            <a:ext cx="2075700" cy="27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76CE-A05C-40A0-89E2-3AEA7E8F3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0" t="4542" r="21855" b="37312"/>
          <a:stretch/>
        </p:blipFill>
        <p:spPr>
          <a:xfrm>
            <a:off x="5113075" y="1115050"/>
            <a:ext cx="2075700" cy="27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3457366" y="987819"/>
            <a:ext cx="4391789" cy="305689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4294967295"/>
          </p:nvPr>
        </p:nvSpPr>
        <p:spPr>
          <a:xfrm>
            <a:off x="1090250" y="529575"/>
            <a:ext cx="2240302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Desktop View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/>
              <a:t>The Seventh Sense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/>
              <a:t>on large screen devices.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A9007-BB30-4E31-9260-3A7F2874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39" y="1162625"/>
            <a:ext cx="4014933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58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5752" y="3147302"/>
            <a:ext cx="7762875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T</a:t>
            </a:r>
            <a:r>
              <a:rPr lang="en-IN" sz="4800" dirty="0"/>
              <a:t>esting</a:t>
            </a:r>
            <a:endParaRPr lang="en" sz="6000" dirty="0"/>
          </a:p>
        </p:txBody>
      </p:sp>
      <p:sp>
        <p:nvSpPr>
          <p:cNvPr id="7" name="Shape 283"/>
          <p:cNvSpPr/>
          <p:nvPr/>
        </p:nvSpPr>
        <p:spPr>
          <a:xfrm>
            <a:off x="3592645" y="1219200"/>
            <a:ext cx="1929087" cy="15604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63686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500" y="1047751"/>
            <a:ext cx="7020900" cy="2816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Software testing is a process of executing a program or application with the intent of finding the software bugs.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sp>
        <p:nvSpPr>
          <p:cNvPr id="7" name="Shape 163">
            <a:extLst>
              <a:ext uri="{FF2B5EF4-FFF2-40B4-BE49-F238E27FC236}">
                <a16:creationId xmlns:a16="http://schemas.microsoft.com/office/drawing/2014/main" id="{09FC3E86-ECFF-4AD1-B90C-1F42AECAD8C6}"/>
              </a:ext>
            </a:extLst>
          </p:cNvPr>
          <p:cNvSpPr/>
          <p:nvPr/>
        </p:nvSpPr>
        <p:spPr>
          <a:xfrm>
            <a:off x="1284437" y="2530687"/>
            <a:ext cx="2409600" cy="1325100"/>
          </a:xfrm>
          <a:prstGeom prst="homePlate">
            <a:avLst>
              <a:gd name="adj" fmla="val 30129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2A95B7"/>
              </a:buClr>
              <a:buSzPct val="100000"/>
            </a:pPr>
            <a:endParaRPr lang="en-IN" sz="2400" dirty="0">
              <a:solidFill>
                <a:srgbClr val="434343"/>
              </a:solidFill>
              <a:latin typeface="Sniglet"/>
              <a:sym typeface="Sniglet"/>
            </a:endParaRPr>
          </a:p>
          <a:p>
            <a:pPr lvl="0">
              <a:buClr>
                <a:srgbClr val="2A95B7"/>
              </a:buClr>
              <a:buSzPct val="100000"/>
            </a:pPr>
            <a:r>
              <a:rPr lang="en-IN" sz="2400" dirty="0">
                <a:solidFill>
                  <a:srgbClr val="434343"/>
                </a:solidFill>
                <a:latin typeface="Sniglet"/>
                <a:sym typeface="Sniglet"/>
              </a:rPr>
              <a:t>   Unit Testing</a:t>
            </a:r>
          </a:p>
          <a:p>
            <a:pPr lvl="0" algn="ctr">
              <a:spcBef>
                <a:spcPts val="0"/>
              </a:spcBef>
              <a:buNone/>
            </a:pPr>
            <a:endParaRPr lang="en" sz="1800" dirty="0">
              <a:solidFill>
                <a:srgbClr val="434343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" name="Shape 164">
            <a:extLst>
              <a:ext uri="{FF2B5EF4-FFF2-40B4-BE49-F238E27FC236}">
                <a16:creationId xmlns:a16="http://schemas.microsoft.com/office/drawing/2014/main" id="{061A8CCF-1057-47F6-998F-1415F6ACE64E}"/>
              </a:ext>
            </a:extLst>
          </p:cNvPr>
          <p:cNvSpPr/>
          <p:nvPr/>
        </p:nvSpPr>
        <p:spPr>
          <a:xfrm>
            <a:off x="3465563" y="2539409"/>
            <a:ext cx="2536273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2A95B7"/>
              </a:buClr>
              <a:buSzPct val="100000"/>
            </a:pPr>
            <a:r>
              <a:rPr lang="en-IN" sz="2400" dirty="0">
                <a:solidFill>
                  <a:srgbClr val="434343"/>
                </a:solidFill>
                <a:latin typeface="Sniglet"/>
                <a:sym typeface="Sniglet"/>
              </a:rPr>
              <a:t>Integration Testing</a:t>
            </a:r>
          </a:p>
        </p:txBody>
      </p:sp>
      <p:sp>
        <p:nvSpPr>
          <p:cNvPr id="9" name="Shape 164">
            <a:extLst>
              <a:ext uri="{FF2B5EF4-FFF2-40B4-BE49-F238E27FC236}">
                <a16:creationId xmlns:a16="http://schemas.microsoft.com/office/drawing/2014/main" id="{97F4ED06-0BBD-40C3-A2FA-9BD617E86230}"/>
              </a:ext>
            </a:extLst>
          </p:cNvPr>
          <p:cNvSpPr/>
          <p:nvPr/>
        </p:nvSpPr>
        <p:spPr>
          <a:xfrm>
            <a:off x="5773362" y="2539409"/>
            <a:ext cx="2162522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2A95B7"/>
              </a:buClr>
              <a:buSzPct val="100000"/>
            </a:pPr>
            <a:r>
              <a:rPr lang="en-IN" sz="2400" dirty="0">
                <a:solidFill>
                  <a:srgbClr val="434343"/>
                </a:solidFill>
                <a:latin typeface="Sniglet"/>
                <a:sym typeface="Sniglet"/>
              </a:rPr>
              <a:t>System Testing</a:t>
            </a:r>
          </a:p>
        </p:txBody>
      </p:sp>
    </p:spTree>
    <p:extLst>
      <p:ext uri="{BB962C8B-B14F-4D97-AF65-F5344CB8AC3E}">
        <p14:creationId xmlns:p14="http://schemas.microsoft.com/office/powerpoint/2010/main" val="806673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95D0-8319-4706-84AF-DCED2437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00" y="642286"/>
            <a:ext cx="7020900" cy="750300"/>
          </a:xfrm>
        </p:spPr>
        <p:txBody>
          <a:bodyPr/>
          <a:lstStyle/>
          <a:p>
            <a:r>
              <a:rPr lang="en-IN" dirty="0"/>
              <a:t>Test Cases: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36A7-68B7-4758-B2A0-BB5D8E2B79FD}"/>
              </a:ext>
            </a:extLst>
          </p:cNvPr>
          <p:cNvSpPr txBox="1"/>
          <p:nvPr/>
        </p:nvSpPr>
        <p:spPr>
          <a:xfrm>
            <a:off x="1667436" y="1238697"/>
            <a:ext cx="362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Register:</a:t>
            </a:r>
          </a:p>
        </p:txBody>
      </p:sp>
      <p:graphicFrame>
        <p:nvGraphicFramePr>
          <p:cNvPr id="4" name="Shape 125">
            <a:extLst>
              <a:ext uri="{FF2B5EF4-FFF2-40B4-BE49-F238E27FC236}">
                <a16:creationId xmlns:a16="http://schemas.microsoft.com/office/drawing/2014/main" id="{A1F889CA-0D6E-4B0D-8CBA-7865AB72A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052488"/>
              </p:ext>
            </p:extLst>
          </p:nvPr>
        </p:nvGraphicFramePr>
        <p:xfrm>
          <a:off x="1667436" y="1646840"/>
          <a:ext cx="5632877" cy="2486725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71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99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S. No.</a:t>
                      </a:r>
                      <a:endParaRPr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Input 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Output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6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Leave some fields empty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Please enter the required details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74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invalid email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Please enter a valid email.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invalid password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Your password must contain at least one capital letter, one small letter, one number and one special character.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correct details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Registration successful we have sent an activation link to your email id.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699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137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3122899615"/>
              </p:ext>
            </p:extLst>
          </p:nvPr>
        </p:nvGraphicFramePr>
        <p:xfrm>
          <a:off x="1703043" y="1259403"/>
          <a:ext cx="5632877" cy="3063190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71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99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S. No.</a:t>
                      </a:r>
                      <a:endParaRPr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Input 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Output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6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wrong email.       Example: ‘XYZ’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Incorrect email or password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74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wrong password. Example: ‘XYZ’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Incorrect email or password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Leave password field empty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Please enter password.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correct username and password </a:t>
                      </a:r>
                    </a:p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Example:</a:t>
                      </a:r>
                    </a:p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Username= varinder@gmail.com</a:t>
                      </a:r>
                    </a:p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Password=password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Login Successful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324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CD7FB-3EA0-47F0-AC0D-EF48D486189C}"/>
              </a:ext>
            </a:extLst>
          </p:cNvPr>
          <p:cNvSpPr txBox="1"/>
          <p:nvPr/>
        </p:nvSpPr>
        <p:spPr>
          <a:xfrm>
            <a:off x="2199341" y="788894"/>
            <a:ext cx="362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Login: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501" y="550640"/>
            <a:ext cx="7020899" cy="75030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500" y="1154121"/>
            <a:ext cx="7020900" cy="2646219"/>
          </a:xfrm>
        </p:spPr>
        <p:txBody>
          <a:bodyPr/>
          <a:lstStyle/>
          <a:p>
            <a:pPr algn="ctr">
              <a:buNone/>
            </a:pPr>
            <a:r>
              <a:rPr lang="en-IN" dirty="0"/>
              <a:t>‘The Seventh Sense’</a:t>
            </a:r>
          </a:p>
          <a:p>
            <a:pPr algn="ctr">
              <a:buNone/>
            </a:pPr>
            <a:endParaRPr lang="en-IN" dirty="0"/>
          </a:p>
          <a:p>
            <a:r>
              <a:rPr lang="en-IN" dirty="0"/>
              <a:t>  An online market place for unknown talented artists and their mind blowing artwork.</a:t>
            </a:r>
          </a:p>
          <a:p>
            <a:r>
              <a:rPr lang="en-IN" dirty="0"/>
              <a:t>  A worldwide online web portal where every kind of hand made &amp; hand painted artefact is available for art lovers.</a:t>
            </a:r>
          </a:p>
          <a:p>
            <a:endParaRPr lang="en-IN" dirty="0"/>
          </a:p>
        </p:txBody>
      </p:sp>
      <p:sp>
        <p:nvSpPr>
          <p:cNvPr id="7" name="Shape 267"/>
          <p:cNvSpPr/>
          <p:nvPr/>
        </p:nvSpPr>
        <p:spPr>
          <a:xfrm>
            <a:off x="2454341" y="661344"/>
            <a:ext cx="390523" cy="367008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3445972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4199080349"/>
              </p:ext>
            </p:extLst>
          </p:nvPr>
        </p:nvGraphicFramePr>
        <p:xfrm>
          <a:off x="1703043" y="1259403"/>
          <a:ext cx="5632877" cy="2182506"/>
        </p:xfrm>
        <a:graphic>
          <a:graphicData uri="http://schemas.openxmlformats.org/drawingml/2006/table">
            <a:tbl>
              <a:tblPr>
                <a:noFill/>
                <a:tableStyleId>{37B7AADB-45BB-4AAA-AEC9-5D2366E6D931}</a:tableStyleId>
              </a:tblPr>
              <a:tblGrid>
                <a:gridCol w="71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99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S. No.</a:t>
                      </a:r>
                      <a:endParaRPr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Input 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Output</a:t>
                      </a:r>
                      <a:endParaRPr lang="en" sz="120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6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Leave some detail input fields empty.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All fields are mandatory.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74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Do not choose a category.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I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Please select a category.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Do not upload image of product.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Please upload image of product.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Enter all details and upload image of product correctly.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200" b="0" dirty="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Your product is added to our database successfully.</a:t>
                      </a:r>
                      <a:endParaRPr lang="en" sz="1200" b="0" dirty="0"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324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CD7FB-3EA0-47F0-AC0D-EF48D486189C}"/>
              </a:ext>
            </a:extLst>
          </p:cNvPr>
          <p:cNvSpPr txBox="1"/>
          <p:nvPr/>
        </p:nvSpPr>
        <p:spPr>
          <a:xfrm>
            <a:off x="2199341" y="788894"/>
            <a:ext cx="362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niglet" panose="020B0604020202020204" charset="0"/>
              </a:rPr>
              <a:t>Add Product:</a:t>
            </a:r>
          </a:p>
        </p:txBody>
      </p:sp>
    </p:spTree>
    <p:extLst>
      <p:ext uri="{BB962C8B-B14F-4D97-AF65-F5344CB8AC3E}">
        <p14:creationId xmlns:p14="http://schemas.microsoft.com/office/powerpoint/2010/main" val="1933624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61465" y="306864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4800" dirty="0"/>
              <a:t>Remaining Areas of Concern</a:t>
            </a:r>
            <a:endParaRPr lang="en" sz="4800" dirty="0"/>
          </a:p>
        </p:txBody>
      </p:sp>
      <p:sp>
        <p:nvSpPr>
          <p:cNvPr id="3" name="Shape 293"/>
          <p:cNvSpPr/>
          <p:nvPr/>
        </p:nvSpPr>
        <p:spPr>
          <a:xfrm>
            <a:off x="3514482" y="1336546"/>
            <a:ext cx="2085416" cy="182734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44390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A2BB-B94C-4097-9014-7ED3081F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Remaining Areas of Concern.  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2829-5153-4E6E-9D6C-E6F57BAA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A better security for securing the information of users.</a:t>
            </a:r>
          </a:p>
          <a:p>
            <a:r>
              <a:rPr lang="en-IN" dirty="0"/>
              <a:t> Better Database management.</a:t>
            </a:r>
          </a:p>
          <a:p>
            <a:r>
              <a:rPr lang="en-IN" dirty="0"/>
              <a:t> More functionalities</a:t>
            </a:r>
          </a:p>
          <a:p>
            <a:r>
              <a:rPr lang="en-IN" dirty="0"/>
              <a:t> Algorithm to filter out irrelevant products from database.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93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01149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6000" dirty="0"/>
              <a:t>Bibliography</a:t>
            </a:r>
            <a:endParaRPr lang="en" sz="6000" dirty="0"/>
          </a:p>
        </p:txBody>
      </p:sp>
      <p:sp>
        <p:nvSpPr>
          <p:cNvPr id="8" name="Shape 274"/>
          <p:cNvSpPr/>
          <p:nvPr/>
        </p:nvSpPr>
        <p:spPr>
          <a:xfrm>
            <a:off x="3567314" y="1025289"/>
            <a:ext cx="1979751" cy="1828539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179472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500" y="1047751"/>
            <a:ext cx="7020900" cy="2816758"/>
          </a:xfrm>
        </p:spPr>
        <p:txBody>
          <a:bodyPr/>
          <a:lstStyle/>
          <a:p>
            <a:pPr>
              <a:buNone/>
            </a:pPr>
            <a:r>
              <a:rPr lang="en-IN" dirty="0"/>
              <a:t>Websites:  </a:t>
            </a:r>
          </a:p>
          <a:p>
            <a:pPr lvl="0"/>
            <a:r>
              <a:rPr lang="en-IN" sz="1800" u="sng" dirty="0">
                <a:hlinkClick r:id="rId2"/>
              </a:rPr>
              <a:t> http://www.w3schools.com/php/</a:t>
            </a:r>
            <a:r>
              <a:rPr lang="en-IN" sz="1800" dirty="0"/>
              <a:t> </a:t>
            </a:r>
          </a:p>
          <a:p>
            <a:pPr lvl="0"/>
            <a:r>
              <a:rPr lang="en-IN" sz="1800" u="sng" dirty="0">
                <a:hlinkClick r:id="rId3"/>
              </a:rPr>
              <a:t> https://www.udemy.com/complete-web-development-course/learn/v4/overview</a:t>
            </a:r>
            <a:endParaRPr lang="en-IN" sz="1800" dirty="0"/>
          </a:p>
          <a:p>
            <a:pPr lvl="0"/>
            <a:r>
              <a:rPr lang="en-IN" sz="1800" u="sng" dirty="0">
                <a:hlinkClick r:id="rId4"/>
              </a:rPr>
              <a:t> https://stackoverflow.com/</a:t>
            </a:r>
            <a:endParaRPr lang="en-IN" sz="1800" dirty="0"/>
          </a:p>
          <a:p>
            <a:pPr lvl="0"/>
            <a:r>
              <a:rPr lang="en-IN" sz="1800" u="sng" dirty="0">
                <a:hlinkClick r:id="rId5"/>
              </a:rPr>
              <a:t> http://twitterbootstrap3navbars.w3masters.nl/</a:t>
            </a:r>
            <a:endParaRPr lang="en-IN" sz="1800" dirty="0"/>
          </a:p>
          <a:p>
            <a:pPr lvl="0"/>
            <a:r>
              <a:rPr lang="en-IN" sz="1800" u="sng" dirty="0">
                <a:hlinkClick r:id="rId6"/>
              </a:rPr>
              <a:t> https://loading.io/</a:t>
            </a:r>
            <a:endParaRPr lang="en-IN" sz="18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354072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"/>
          <a:stretch/>
        </p:blipFill>
        <p:spPr>
          <a:xfrm>
            <a:off x="1904595" y="890798"/>
            <a:ext cx="5246754" cy="3016845"/>
          </a:xfrm>
          <a:prstGeom prst="rect">
            <a:avLst/>
          </a:prstGeom>
        </p:spPr>
      </p:pic>
      <p:sp>
        <p:nvSpPr>
          <p:cNvPr id="3" name="Shape 324">
            <a:extLst>
              <a:ext uri="{FF2B5EF4-FFF2-40B4-BE49-F238E27FC236}">
                <a16:creationId xmlns:a16="http://schemas.microsoft.com/office/drawing/2014/main" id="{F2C24A30-35B4-482F-A461-23587DDCC968}"/>
              </a:ext>
            </a:extLst>
          </p:cNvPr>
          <p:cNvSpPr txBox="1"/>
          <p:nvPr/>
        </p:nvSpPr>
        <p:spPr>
          <a:xfrm>
            <a:off x="3132736" y="3295137"/>
            <a:ext cx="2672925" cy="68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40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Thank You!</a:t>
            </a:r>
            <a:endParaRPr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6839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456199" y="587352"/>
            <a:ext cx="5566493" cy="385783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A9007-BB30-4E31-9260-3A7F2874E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/>
          <a:stretch/>
        </p:blipFill>
        <p:spPr>
          <a:xfrm>
            <a:off x="2706254" y="797383"/>
            <a:ext cx="5074213" cy="2882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842268" y="1818394"/>
            <a:ext cx="136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29028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369430" y="587352"/>
            <a:ext cx="5633239" cy="38778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842268" y="1818394"/>
            <a:ext cx="136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Profile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0F5F9-3B57-4866-BDED-6F3F8F46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34" y="805091"/>
            <a:ext cx="5119305" cy="28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302358" y="674121"/>
            <a:ext cx="5740359" cy="36442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827632" y="1937882"/>
            <a:ext cx="14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B5798-0FF9-48D9-A67A-60C0829B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0" b="3715"/>
          <a:stretch/>
        </p:blipFill>
        <p:spPr>
          <a:xfrm>
            <a:off x="2576338" y="894378"/>
            <a:ext cx="5224437" cy="27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42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516269" y="674121"/>
            <a:ext cx="5246119" cy="36442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747539" y="1891715"/>
            <a:ext cx="1474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Artwork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30EAA-ECBA-4FCC-84C9-F0BF83B0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98" y="903468"/>
            <a:ext cx="4772232" cy="26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5752" y="3147302"/>
            <a:ext cx="7762875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What Are We Trying To Do?</a:t>
            </a:r>
            <a:endParaRPr lang="en" sz="6000" dirty="0"/>
          </a:p>
        </p:txBody>
      </p:sp>
      <p:sp>
        <p:nvSpPr>
          <p:cNvPr id="81" name="Shape 81"/>
          <p:cNvSpPr/>
          <p:nvPr/>
        </p:nvSpPr>
        <p:spPr>
          <a:xfrm>
            <a:off x="4554666" y="979356"/>
            <a:ext cx="1555357" cy="1576110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 rot="1472950">
            <a:off x="2713585" y="1860903"/>
            <a:ext cx="909362" cy="885815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156537" y="979356"/>
            <a:ext cx="398129" cy="386880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 rot="2487373">
            <a:off x="3817662" y="2561067"/>
            <a:ext cx="283246" cy="27524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2983204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709827" y="674121"/>
            <a:ext cx="5332889" cy="36442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827632" y="1937882"/>
            <a:ext cx="1474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Handicraft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9DF48-B900-4178-BCDA-17F10DCA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866309"/>
            <a:ext cx="4875525" cy="27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3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709827" y="674121"/>
            <a:ext cx="5332889" cy="36442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879989" y="1883607"/>
            <a:ext cx="1474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Buy 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82D46-C6AB-4EB0-B912-0F307185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57" y="866299"/>
            <a:ext cx="4838977" cy="27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5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723177" y="627399"/>
            <a:ext cx="5079259" cy="368429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982542" y="1309604"/>
            <a:ext cx="147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Post 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Product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To 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Sell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9C1AA-AE55-4A9F-9BAB-BFAF1D986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" t="8044" r="13650" b="3845"/>
          <a:stretch/>
        </p:blipFill>
        <p:spPr>
          <a:xfrm>
            <a:off x="2951729" y="814284"/>
            <a:ext cx="4622153" cy="27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536292" y="627399"/>
            <a:ext cx="5352911" cy="368429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24FF7-FCB4-4E4C-AAD2-F433B789CAFB}"/>
              </a:ext>
            </a:extLst>
          </p:cNvPr>
          <p:cNvSpPr txBox="1"/>
          <p:nvPr/>
        </p:nvSpPr>
        <p:spPr>
          <a:xfrm>
            <a:off x="982542" y="1309604"/>
            <a:ext cx="147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Post 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Product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Form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Sell</a:t>
            </a:r>
          </a:p>
          <a:p>
            <a:pPr algn="ctr"/>
            <a:r>
              <a:rPr lang="en-IN" sz="2000" dirty="0">
                <a:solidFill>
                  <a:schemeClr val="accent1"/>
                </a:solidFill>
                <a:latin typeface="Sniglet" panose="020B0604020202020204" charset="0"/>
              </a:rPr>
              <a:t>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F28BA-3E71-4C95-8BD4-BC579EC8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49" y="826796"/>
            <a:ext cx="4879023" cy="27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76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"/>
          <a:stretch/>
        </p:blipFill>
        <p:spPr>
          <a:xfrm>
            <a:off x="1904595" y="890798"/>
            <a:ext cx="5246754" cy="3016845"/>
          </a:xfrm>
          <a:prstGeom prst="rect">
            <a:avLst/>
          </a:prstGeom>
        </p:spPr>
      </p:pic>
      <p:sp>
        <p:nvSpPr>
          <p:cNvPr id="3" name="Shape 324">
            <a:extLst>
              <a:ext uri="{FF2B5EF4-FFF2-40B4-BE49-F238E27FC236}">
                <a16:creationId xmlns:a16="http://schemas.microsoft.com/office/drawing/2014/main" id="{F2C24A30-35B4-482F-A461-23587DDCC968}"/>
              </a:ext>
            </a:extLst>
          </p:cNvPr>
          <p:cNvSpPr txBox="1"/>
          <p:nvPr/>
        </p:nvSpPr>
        <p:spPr>
          <a:xfrm>
            <a:off x="3132736" y="3295137"/>
            <a:ext cx="2672925" cy="68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4000" dirty="0">
                <a:solidFill>
                  <a:schemeClr val="tx1"/>
                </a:solidFill>
                <a:latin typeface="Sniglet"/>
                <a:ea typeface="Sniglet"/>
                <a:cs typeface="Sniglet"/>
                <a:sym typeface="Sniglet"/>
              </a:rPr>
              <a:t>Thank You!</a:t>
            </a:r>
            <a:endParaRPr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881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2103915" y="941465"/>
            <a:ext cx="1096486" cy="516391"/>
          </a:xfrm>
          <a:prstGeom prst="ellipse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Unknown Artist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2158062" y="1965234"/>
            <a:ext cx="4616254" cy="656185"/>
          </a:xfrm>
          <a:prstGeom prst="rect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SEVENTH SENSE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(Online Platform)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32"/>
          <p:cNvSpPr>
            <a:spLocks noChangeArrowheads="1"/>
          </p:cNvSpPr>
          <p:nvPr/>
        </p:nvSpPr>
        <p:spPr bwMode="auto">
          <a:xfrm>
            <a:off x="2158062" y="3137040"/>
            <a:ext cx="4562107" cy="846023"/>
          </a:xfrm>
          <a:prstGeom prst="ellipse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Consumers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(Hunters, Archt. &amp; I.D, Collectors &amp; Licensees)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3277171" y="931028"/>
            <a:ext cx="1096486" cy="516391"/>
          </a:xfrm>
          <a:prstGeom prst="ellipse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Unknown Artist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4450427" y="941464"/>
            <a:ext cx="1096486" cy="516391"/>
          </a:xfrm>
          <a:prstGeom prst="ellipse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Unknown Artist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5623683" y="931028"/>
            <a:ext cx="1096486" cy="516391"/>
          </a:xfrm>
          <a:prstGeom prst="ellipse">
            <a:avLst/>
          </a:prstGeom>
          <a:gradFill rotWithShape="1">
            <a:gsLst>
              <a:gs pos="0">
                <a:srgbClr val="AFAFAF"/>
              </a:gs>
              <a:gs pos="50000">
                <a:srgbClr val="A5A5A5"/>
              </a:gs>
              <a:gs pos="100000">
                <a:srgbClr val="929292"/>
              </a:gs>
            </a:gsLst>
            <a:lin ang="5400000"/>
          </a:gradFill>
          <a:ln>
            <a:noFill/>
          </a:ln>
          <a:effectLst>
            <a:outerShdw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Unknown Artist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587625" y="1480516"/>
            <a:ext cx="1862802" cy="490751"/>
          </a:xfrm>
          <a:custGeom>
            <a:avLst/>
            <a:gdLst>
              <a:gd name="connsiteX0" fmla="*/ 24672 w 1714324"/>
              <a:gd name="connsiteY0" fmla="*/ 0 h 496957"/>
              <a:gd name="connsiteX1" fmla="*/ 233394 w 1714324"/>
              <a:gd name="connsiteY1" fmla="*/ 129209 h 496957"/>
              <a:gd name="connsiteX2" fmla="*/ 1714324 w 1714324"/>
              <a:gd name="connsiteY2" fmla="*/ 496957 h 49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324" h="496957">
                <a:moveTo>
                  <a:pt x="24672" y="0"/>
                </a:moveTo>
                <a:cubicBezTo>
                  <a:pt x="-11772" y="23191"/>
                  <a:pt x="-48215" y="46383"/>
                  <a:pt x="233394" y="129209"/>
                </a:cubicBezTo>
                <a:cubicBezTo>
                  <a:pt x="515003" y="212035"/>
                  <a:pt x="1467502" y="467140"/>
                  <a:pt x="1714324" y="49695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 27"/>
          <p:cNvSpPr/>
          <p:nvPr/>
        </p:nvSpPr>
        <p:spPr>
          <a:xfrm flipH="1">
            <a:off x="4450427" y="1466083"/>
            <a:ext cx="1721499" cy="507393"/>
          </a:xfrm>
          <a:custGeom>
            <a:avLst/>
            <a:gdLst>
              <a:gd name="connsiteX0" fmla="*/ 24672 w 1714324"/>
              <a:gd name="connsiteY0" fmla="*/ 0 h 496957"/>
              <a:gd name="connsiteX1" fmla="*/ 233394 w 1714324"/>
              <a:gd name="connsiteY1" fmla="*/ 129209 h 496957"/>
              <a:gd name="connsiteX2" fmla="*/ 1714324 w 1714324"/>
              <a:gd name="connsiteY2" fmla="*/ 496957 h 49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324" h="496957">
                <a:moveTo>
                  <a:pt x="24672" y="0"/>
                </a:moveTo>
                <a:cubicBezTo>
                  <a:pt x="-11772" y="23191"/>
                  <a:pt x="-48215" y="46383"/>
                  <a:pt x="233394" y="129209"/>
                </a:cubicBezTo>
                <a:cubicBezTo>
                  <a:pt x="515003" y="212035"/>
                  <a:pt x="1467502" y="467140"/>
                  <a:pt x="1714324" y="49695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 20"/>
          <p:cNvSpPr/>
          <p:nvPr/>
        </p:nvSpPr>
        <p:spPr>
          <a:xfrm>
            <a:off x="3838575" y="1463675"/>
            <a:ext cx="627614" cy="515820"/>
          </a:xfrm>
          <a:custGeom>
            <a:avLst/>
            <a:gdLst>
              <a:gd name="connsiteX0" fmla="*/ 0 w 590550"/>
              <a:gd name="connsiteY0" fmla="*/ 0 h 508000"/>
              <a:gd name="connsiteX1" fmla="*/ 590550 w 590550"/>
              <a:gd name="connsiteY1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0550" h="508000">
                <a:moveTo>
                  <a:pt x="0" y="0"/>
                </a:moveTo>
                <a:lnTo>
                  <a:pt x="590550" y="50800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reeform 29"/>
          <p:cNvSpPr/>
          <p:nvPr/>
        </p:nvSpPr>
        <p:spPr>
          <a:xfrm flipH="1">
            <a:off x="4466189" y="1463267"/>
            <a:ext cx="529655" cy="508000"/>
          </a:xfrm>
          <a:custGeom>
            <a:avLst/>
            <a:gdLst>
              <a:gd name="connsiteX0" fmla="*/ 0 w 590550"/>
              <a:gd name="connsiteY0" fmla="*/ 0 h 508000"/>
              <a:gd name="connsiteX1" fmla="*/ 590550 w 590550"/>
              <a:gd name="connsiteY1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0550" h="508000">
                <a:moveTo>
                  <a:pt x="0" y="0"/>
                </a:moveTo>
                <a:lnTo>
                  <a:pt x="590550" y="50800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73657" y="2635680"/>
            <a:ext cx="0" cy="501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327187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268668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IN" sz="6000" dirty="0"/>
              <a:t>Existing Systems</a:t>
            </a:r>
            <a:endParaRPr lang="en" sz="6000" dirty="0"/>
          </a:p>
        </p:txBody>
      </p:sp>
      <p:sp>
        <p:nvSpPr>
          <p:cNvPr id="8" name="Shape 300"/>
          <p:cNvSpPr/>
          <p:nvPr/>
        </p:nvSpPr>
        <p:spPr>
          <a:xfrm>
            <a:off x="3238738" y="976435"/>
            <a:ext cx="2636904" cy="2292233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mage result for pepperf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1" b="23461"/>
          <a:stretch/>
        </p:blipFill>
        <p:spPr bwMode="auto">
          <a:xfrm>
            <a:off x="3448898" y="1133475"/>
            <a:ext cx="141999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rtzolo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8" t="21385" r="31205" b="21140"/>
          <a:stretch/>
        </p:blipFill>
        <p:spPr bwMode="auto">
          <a:xfrm>
            <a:off x="4364062" y="2788226"/>
            <a:ext cx="1009651" cy="10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ocal art sho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59" y="875309"/>
            <a:ext cx="1134516" cy="11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aatchi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59" y="2838500"/>
            <a:ext cx="2344191" cy="90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ugall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27" y="2533045"/>
            <a:ext cx="1267944" cy="126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92" y="1176523"/>
            <a:ext cx="2574615" cy="5320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2459" y="2009825"/>
            <a:ext cx="113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</a:rPr>
              <a:t>Local Art Galleries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8898" y="1962150"/>
            <a:ext cx="14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  <a:cs typeface="Arial" panose="020B0604020202020204" pitchFamily="34" charset="0"/>
              </a:rPr>
              <a:t>Pepper Fry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3713" y="1733550"/>
            <a:ext cx="262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</a:rPr>
              <a:t>Best College Art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32459" y="3747605"/>
            <a:ext cx="234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</a:rPr>
              <a:t>Saatchi Art Gallery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9963" y="3800990"/>
            <a:ext cx="99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</a:rPr>
              <a:t>Art Zolo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2927" y="3797877"/>
            <a:ext cx="1267944" cy="31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niglet" panose="020B0604020202020204" charset="0"/>
              </a:rPr>
              <a:t>U Gallery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29576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670990" y="3011493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6000" dirty="0"/>
              <a:t>Why Are We Better?</a:t>
            </a:r>
            <a:endParaRPr lang="en" sz="6000" dirty="0"/>
          </a:p>
        </p:txBody>
      </p:sp>
      <p:sp>
        <p:nvSpPr>
          <p:cNvPr id="8" name="Shape 274"/>
          <p:cNvSpPr/>
          <p:nvPr/>
        </p:nvSpPr>
        <p:spPr>
          <a:xfrm>
            <a:off x="3567314" y="1025289"/>
            <a:ext cx="1979751" cy="1828539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307444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700" y="665900"/>
            <a:ext cx="7020900" cy="2706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Things which make us different and better are 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342900" indent="-342900"/>
            <a:r>
              <a:rPr lang="en-IN" dirty="0"/>
              <a:t>Platform to Unrecognised artists</a:t>
            </a:r>
            <a:endParaRPr lang="en-US" dirty="0"/>
          </a:p>
          <a:p>
            <a:r>
              <a:rPr lang="en-IN" dirty="0"/>
              <a:t>   Categorization</a:t>
            </a:r>
          </a:p>
          <a:p>
            <a:r>
              <a:rPr lang="en-IN" dirty="0"/>
              <a:t>   Delivering Ideas</a:t>
            </a:r>
          </a:p>
          <a:p>
            <a:r>
              <a:rPr lang="en-IN" dirty="0"/>
              <a:t>   Global availability of products</a:t>
            </a:r>
          </a:p>
          <a:p>
            <a:r>
              <a:rPr lang="en-IN" dirty="0"/>
              <a:t>   Affordable prices</a:t>
            </a:r>
          </a:p>
          <a:p>
            <a:r>
              <a:rPr lang="en-IN" dirty="0"/>
              <a:t>   COD, Easy Return Policy &amp; Home Delivery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7935884" y="489727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gency FB" panose="020B0503020202020204" pitchFamily="34" charset="0"/>
              </a:rPr>
              <a:t>The Seventh Sense Art</a:t>
            </a:r>
          </a:p>
        </p:txBody>
      </p:sp>
    </p:spTree>
    <p:extLst>
      <p:ext uri="{BB962C8B-B14F-4D97-AF65-F5344CB8AC3E}">
        <p14:creationId xmlns:p14="http://schemas.microsoft.com/office/powerpoint/2010/main" val="1196783175"/>
      </p:ext>
    </p:extLst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984</Words>
  <Application>Microsoft Office PowerPoint</Application>
  <PresentationFormat>On-screen Show (16:9)</PresentationFormat>
  <Paragraphs>279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Agency FB</vt:lpstr>
      <vt:lpstr>Patrick Hand SC</vt:lpstr>
      <vt:lpstr>Calibri</vt:lpstr>
      <vt:lpstr>Arial</vt:lpstr>
      <vt:lpstr>Sniglet</vt:lpstr>
      <vt:lpstr>Times New Roman</vt:lpstr>
      <vt:lpstr>Seyton template</vt:lpstr>
      <vt:lpstr>PowerPoint Presentation</vt:lpstr>
      <vt:lpstr>Problem </vt:lpstr>
      <vt:lpstr>Solution</vt:lpstr>
      <vt:lpstr>What Are We Trying To Do?</vt:lpstr>
      <vt:lpstr>PowerPoint Presentation</vt:lpstr>
      <vt:lpstr>Existing Systems</vt:lpstr>
      <vt:lpstr>PowerPoint Presentation</vt:lpstr>
      <vt:lpstr>Why Are We Better?</vt:lpstr>
      <vt:lpstr>PowerPoint Presentation</vt:lpstr>
      <vt:lpstr>Problem Analysis</vt:lpstr>
      <vt:lpstr>Product definition</vt:lpstr>
      <vt:lpstr>Feasibility Analysis</vt:lpstr>
      <vt:lpstr>Software Requirement Analysis</vt:lpstr>
      <vt:lpstr>I Required The Following Things?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Test Cases: </vt:lpstr>
      <vt:lpstr>PowerPoint Presentation</vt:lpstr>
      <vt:lpstr>PowerPoint Presentation</vt:lpstr>
      <vt:lpstr>Remaining Areas of Concern</vt:lpstr>
      <vt:lpstr>Remaining Areas of Concern.   </vt:lpstr>
      <vt:lpstr>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Sahil Sohal</dc:creator>
  <cp:lastModifiedBy>VARINDER SINGH</cp:lastModifiedBy>
  <cp:revision>106</cp:revision>
  <dcterms:modified xsi:type="dcterms:W3CDTF">2017-08-20T00:53:41Z</dcterms:modified>
</cp:coreProperties>
</file>